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  <p:sldId id="271" r:id="rId17"/>
    <p:sldId id="272" r:id="rId18"/>
    <p:sldId id="278" r:id="rId19"/>
    <p:sldId id="274" r:id="rId20"/>
    <p:sldId id="276" r:id="rId21"/>
    <p:sldId id="277" r:id="rId22"/>
    <p:sldId id="279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07" autoAdjust="0"/>
  </p:normalViewPr>
  <p:slideViewPr>
    <p:cSldViewPr>
      <p:cViewPr>
        <p:scale>
          <a:sx n="117" d="100"/>
          <a:sy n="117" d="100"/>
        </p:scale>
        <p:origin x="-142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245040" cy="6863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3203848" y="1124744"/>
            <a:ext cx="4702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Решения  №52 от 27.12.2017г. «О 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бюджете Калининского сельского поселения на 2018год и плановый период 2019и 2020 годов»</a:t>
            </a:r>
            <a:endParaRPr lang="ru-RU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34752" y="4046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Администрация Калининского сельского поселения</a:t>
            </a:r>
            <a:endParaRPr lang="ru-RU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028" name="Picture 4" descr="http://www.studfiles.ru/html/2706/184/html_QBkbdDTMrB.0ZfU/htmlconvd-b5pQwl_html_3bcf51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3857628"/>
            <a:ext cx="1844683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71400"/>
            <a:ext cx="9144000" cy="69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071934" y="0"/>
            <a:ext cx="4286751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НЕНАЛОГОВЫЕ ДОХОДЫ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785794"/>
            <a:ext cx="3643338" cy="40011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628" y="785794"/>
            <a:ext cx="3143272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Штрафы, санкции, возмещения и ущерб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0055" y="1643050"/>
            <a:ext cx="1523174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    Проект 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   2018 год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 17,2 </a:t>
            </a:r>
            <a:r>
              <a:rPr lang="ru-RU" sz="2000" b="1" dirty="0" err="1" smtClean="0">
                <a:latin typeface="Monotype Corsiva" pitchFamily="66" charset="0"/>
              </a:rPr>
              <a:t>тыс.руб</a:t>
            </a:r>
            <a:r>
              <a:rPr lang="ru-RU" sz="2000" b="1" dirty="0" smtClean="0">
                <a:latin typeface="Monotype Corsiva" pitchFamily="66" charset="0"/>
              </a:rPr>
              <a:t>.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2198" y="1643050"/>
            <a:ext cx="2089033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    Плановый период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3636" y="1928802"/>
            <a:ext cx="2286203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2019 год          2020год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2198" y="2214554"/>
            <a:ext cx="280557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17,3тыс.руб.  18,6 тыс.руб.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538" y="2643182"/>
            <a:ext cx="7000924" cy="707886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БЕЗВОЗМЕЗДНЫЕ ПОСТУПЛЕНИЯ В БЮДЖЕТ СЕЛЬСКОГО ПОСЕЛЕНИЯ</a:t>
            </a:r>
            <a:endParaRPr lang="ru-RU" sz="2000" b="1" dirty="0">
              <a:latin typeface="Monotype Corsiva" pitchFamily="66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023129"/>
              </p:ext>
            </p:extLst>
          </p:nvPr>
        </p:nvGraphicFramePr>
        <p:xfrm>
          <a:off x="642910" y="3500438"/>
          <a:ext cx="7929620" cy="31089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85950"/>
                <a:gridCol w="1928826"/>
                <a:gridCol w="1285884"/>
                <a:gridCol w="1343036"/>
                <a:gridCol w="1585924"/>
              </a:tblGrid>
              <a:tr h="672358">
                <a:tc>
                  <a:txBody>
                    <a:bodyPr/>
                    <a:lstStyle/>
                    <a:p>
                      <a:pPr algn="l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Первоначальный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утвержденный бюджет 2017года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2018 года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2019 года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2020 года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7235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</a:t>
                      </a:r>
                    </a:p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4649,0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8651,3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6025,3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6143,2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014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014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4475,5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6236,3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3345,9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3011,3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014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173,5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189,7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191,8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198,7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7235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трансферты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2225,3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2487,6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2933,2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9392"/>
            <a:ext cx="9144000" cy="676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428992" y="142852"/>
            <a:ext cx="5214974" cy="2246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РАСХОДЫ БЮДЖЕТА КАЛИНИНСКОГО СЕЛЬСКОГО ПОСЕЛЕНИЯ НА МУНИЦИПАЛЬНЫЕ  ПРОГРАММЫ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2355493"/>
            <a:ext cx="8572560" cy="230832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Бюджет Калининского </a:t>
            </a:r>
            <a:r>
              <a:rPr lang="ru-RU" sz="2400" b="1" dirty="0" smtClean="0">
                <a:latin typeface="Monotype Corsiva" pitchFamily="66" charset="0"/>
              </a:rPr>
              <a:t>сельского поселения составлен на основе проектов изменений муниципальных программ сельского поселения.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На реализацию 8 муниципальных программ предусмотрено в проекте бюджета на 2018 год в объеме </a:t>
            </a:r>
            <a:r>
              <a:rPr lang="ru-RU" sz="2400" b="1" dirty="0" smtClean="0">
                <a:latin typeface="Monotype Corsiva" pitchFamily="66" charset="0"/>
              </a:rPr>
              <a:t>6890,2тыс.рублей  </a:t>
            </a:r>
            <a:r>
              <a:rPr lang="ru-RU" sz="2400" b="1" dirty="0" smtClean="0">
                <a:latin typeface="Monotype Corsiva" pitchFamily="66" charset="0"/>
              </a:rPr>
              <a:t>на плановый период в 2019 году в объеме </a:t>
            </a:r>
            <a:r>
              <a:rPr lang="ru-RU" sz="2400" b="1" dirty="0" smtClean="0">
                <a:latin typeface="Monotype Corsiva" pitchFamily="66" charset="0"/>
              </a:rPr>
              <a:t>5796,3 </a:t>
            </a:r>
            <a:r>
              <a:rPr lang="ru-RU" sz="2400" b="1" dirty="0" smtClean="0">
                <a:latin typeface="Monotype Corsiva" pitchFamily="66" charset="0"/>
              </a:rPr>
              <a:t>тыс.рублей и на 2020 год в объеме </a:t>
            </a:r>
            <a:r>
              <a:rPr lang="ru-RU" sz="2400" b="1" dirty="0" smtClean="0">
                <a:latin typeface="Monotype Corsiva" pitchFamily="66" charset="0"/>
              </a:rPr>
              <a:t>6216,2 </a:t>
            </a:r>
            <a:r>
              <a:rPr lang="ru-RU" sz="2400" b="1" dirty="0" err="1" smtClean="0">
                <a:latin typeface="Monotype Corsiva" pitchFamily="66" charset="0"/>
              </a:rPr>
              <a:t>тыс.рублей</a:t>
            </a:r>
            <a:r>
              <a:rPr lang="ru-RU" sz="2400" b="1" dirty="0" smtClean="0">
                <a:latin typeface="Monotype Corsiva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316984"/>
              </p:ext>
            </p:extLst>
          </p:nvPr>
        </p:nvGraphicFramePr>
        <p:xfrm>
          <a:off x="214282" y="2714620"/>
          <a:ext cx="8643999" cy="41854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781746"/>
                <a:gridCol w="1620761"/>
                <a:gridCol w="1485698"/>
                <a:gridCol w="1755794"/>
              </a:tblGrid>
              <a:tr h="54843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Наименование муниципальных программ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Проект</a:t>
                      </a:r>
                    </a:p>
                    <a:p>
                      <a:r>
                        <a:rPr lang="ru-RU" sz="1600" b="1" dirty="0" smtClean="0"/>
                        <a:t>2018 год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Проект</a:t>
                      </a:r>
                      <a:r>
                        <a:rPr lang="ru-RU" sz="1600" b="1" baseline="0" dirty="0" smtClean="0"/>
                        <a:t> 2019 год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Проект 2020 год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7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1.Развитие физической культуры и спорта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spc="-100" dirty="0" smtClean="0"/>
                        <a:t>15,0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spc="-100" dirty="0" smtClean="0"/>
                        <a:t>25,0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spc="-100" dirty="0" smtClean="0"/>
                        <a:t>25,0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282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2. Защита населения и территории от чрезвычайных ситуаций, обеспечение пожарной безопасности и безопасности людей на водных объектах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spc="-70" dirty="0" smtClean="0"/>
                        <a:t>151,5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spc="-70" dirty="0" smtClean="0"/>
                        <a:t>17,0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spc="-70" dirty="0" smtClean="0"/>
                        <a:t>12,0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14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3. Обеспечение качественными жилищно-коммунальными услугами населения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997,7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362,7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343,0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7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4. Развитие культуры и туризма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5594,0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5342,6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5788,2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14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5. Обеспечение общественного порядка и противодействие преступности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dirty="0" smtClean="0"/>
                        <a:t>3,0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dirty="0" smtClean="0"/>
                        <a:t>25,0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dirty="0" smtClean="0"/>
                        <a:t>25,0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7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6.Энергоэфективность и развитие энергетики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spc="-30" dirty="0" smtClean="0"/>
                        <a:t>126,0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spc="-30" dirty="0" smtClean="0"/>
                        <a:t>20,0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spc="-30" dirty="0" smtClean="0"/>
                        <a:t>20,0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14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7. Охрана окружающей среды и рациональное природопользование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3,0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1,0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1,0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17516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/>
                        <a:t>Всего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6890,2</a:t>
                      </a:r>
                      <a:endParaRPr lang="ru-RU" sz="1600" b="1" dirty="0" smtClean="0"/>
                    </a:p>
                    <a:p>
                      <a:pPr algn="ctr"/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5793,3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6214,2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4282" y="285728"/>
            <a:ext cx="8715436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Приоритетное место в бюджете по-прежнему занимают муниципальные программы и направлены на развитие культуры и спорта, обеспечение качественными жилищно-коммунальными услугами населения, охрана окружающей среды, обеспечение пожарной безопасности  и качественного  предоставления населению поселения государственных (муниципальных) услуг в сфере культуры.  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131" y="-103347"/>
            <a:ext cx="9144000" cy="69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928926" y="214290"/>
            <a:ext cx="6215074" cy="120032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РАЗДЕЛ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«ЖИЛИЩНО-КОММУНАЛЬНОЕ ХОЗЯЙСТВО»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6182" y="1357298"/>
            <a:ext cx="5214974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Расходы по разделу будут направлены на 3 подпрограммы: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500306"/>
            <a:ext cx="8286808" cy="1384995"/>
          </a:xfrm>
          <a:prstGeom prst="rect">
            <a:avLst/>
          </a:prstGeom>
          <a:solidFill>
            <a:srgbClr val="FF0000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1 СОЗДАНИЕ УСЛОВИЙ НА МЕРОПРИЯТИЯ 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Оплата за уличное освещение и техническое обслуживание уличного освещения 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6437" y="4214818"/>
            <a:ext cx="2068195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2018год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717,7тыс.руб.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6833" y="4214818"/>
            <a:ext cx="2068195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2019 год 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270,7тыс.руб.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8667" y="4143380"/>
            <a:ext cx="2068195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2020 год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265,0тыс.руб.</a:t>
            </a:r>
            <a:endParaRPr lang="ru-RU" sz="2800" b="1" dirty="0">
              <a:latin typeface="Monotype Corsiva" pitchFamily="66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785918" y="3929066"/>
            <a:ext cx="6143668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1571604" y="4143380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7751785" y="4107661"/>
            <a:ext cx="356396" cy="794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>
            <a:off x="4644232" y="4143380"/>
            <a:ext cx="427834" cy="794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71400"/>
            <a:ext cx="9144000" cy="705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00166" y="0"/>
            <a:ext cx="6572296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b="1" dirty="0" smtClean="0">
                <a:latin typeface="Monotype Corsiva" pitchFamily="66" charset="0"/>
              </a:rPr>
              <a:t>Подпрограмма «БЛАГОУСТРОЙСТВО»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0298" y="571480"/>
            <a:ext cx="3704860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Содержание мест захоронения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9" y="2000240"/>
            <a:ext cx="1729961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2018 год 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80,0 тыс.руб.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2975" y="2000240"/>
            <a:ext cx="1729961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2019 год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42,0 тыс.руб.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21147" y="2000240"/>
            <a:ext cx="1729961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2020 год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38,0 тыс.руб.</a:t>
            </a:r>
            <a:endParaRPr lang="ru-RU" sz="2400" b="1" dirty="0">
              <a:latin typeface="Monotype Corsiva" pitchFamily="66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571604" y="1571612"/>
            <a:ext cx="6143668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1358084" y="1785132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4429918" y="1785132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7501752" y="1785132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57290" y="2786058"/>
            <a:ext cx="6572296" cy="954107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Повышение эффективности работ по благоустройству территории поселения</a:t>
            </a:r>
            <a:endParaRPr lang="ru-RU" sz="2800" b="1" dirty="0">
              <a:latin typeface="Monotype Corsiva" pitchFamily="66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571604" y="3714752"/>
            <a:ext cx="6143668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7501752" y="3928272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429918" y="3928272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1358084" y="3928272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714348" y="4071942"/>
            <a:ext cx="1857388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2018 год 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200,0тыс.руб.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43702" y="4071942"/>
            <a:ext cx="2071702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2020 год 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40,0тыс.руб.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57554" y="4071942"/>
            <a:ext cx="2500330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2019 год 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50,0тыс.руб.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42976" y="4857760"/>
            <a:ext cx="7000924" cy="461665"/>
          </a:xfrm>
          <a:prstGeom prst="rect">
            <a:avLst/>
          </a:prstGeom>
          <a:solidFill>
            <a:schemeClr val="accent3"/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latin typeface="Monotype Corsiva" pitchFamily="66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500166" y="5643578"/>
            <a:ext cx="6143668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4501356" y="5857098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7430314" y="5857098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1286646" y="5857098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785786" y="6027003"/>
            <a:ext cx="1714512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72264" y="6027003"/>
            <a:ext cx="2214546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6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57158" y="428604"/>
            <a:ext cx="8501122" cy="64325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tabLst>
                <a:tab pos="3186113" algn="ctr"/>
                <a:tab pos="5391150" algn="l"/>
              </a:tabLst>
            </a:pPr>
            <a:r>
              <a:rPr lang="ru-RU" sz="36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РАЗДЕЛ</a:t>
            </a:r>
            <a:endParaRPr lang="ru-RU" sz="1600" b="1" dirty="0" smtClean="0">
              <a:latin typeface="Monotype Corsiva" pitchFamily="66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186113" algn="ctr"/>
                <a:tab pos="5391150" algn="l"/>
              </a:tabLst>
            </a:pPr>
            <a:r>
              <a:rPr lang="ru-RU" sz="36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«ОХРАНА ОКРУЖАЮЩЕЙ СРЕДЫ»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186113" algn="ctr"/>
                <a:tab pos="5391150" algn="l"/>
              </a:tabLst>
            </a:pPr>
            <a:endParaRPr lang="ru-RU" sz="3600" b="1" dirty="0" smtClean="0">
              <a:latin typeface="Monotype Corsiva" pitchFamily="66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186113" algn="ctr"/>
                <a:tab pos="5391150" algn="l"/>
              </a:tabLst>
            </a:pPr>
            <a:endParaRPr lang="ru-RU" sz="3600" b="1" dirty="0" smtClean="0">
              <a:latin typeface="Monotype Corsiva" pitchFamily="66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186113" algn="ctr"/>
                <a:tab pos="5391150" algn="l"/>
              </a:tabLst>
            </a:pPr>
            <a:endParaRPr lang="ru-RU" sz="1600" b="1" dirty="0" smtClean="0">
              <a:latin typeface="Monotype Corsiva" pitchFamily="66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186113" algn="ctr"/>
                <a:tab pos="5391150" algn="l"/>
              </a:tabLst>
            </a:pPr>
            <a:r>
              <a:rPr lang="ru-RU" sz="28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 проекте бюджета сельского поселения по разделу «Охрана окружающей среды» предусмотрены бюджетные ассигнования в сумме 3,0тыс. рублей на 2018 год и на плановый период 2019 и 2020 годов 1,0 тысяч рублей ежегодно.</a:t>
            </a:r>
            <a:endParaRPr lang="ru-RU" sz="1200" b="1" dirty="0" smtClean="0">
              <a:latin typeface="Monotype Corsiva" pitchFamily="66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186113" algn="ctr"/>
                <a:tab pos="5391150" algn="l"/>
              </a:tabLst>
            </a:pPr>
            <a:r>
              <a:rPr lang="ru-RU" sz="2800" b="1" u="sng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Расходы по разделу будут направлены на:</a:t>
            </a:r>
            <a:endParaRPr lang="ru-RU" sz="1200" b="1" u="sng" dirty="0" smtClean="0">
              <a:latin typeface="Monotype Corsiva" pitchFamily="66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3186113" algn="ctr"/>
                <a:tab pos="5391150" algn="l"/>
              </a:tabLst>
            </a:pPr>
            <a:r>
              <a:rPr lang="ru-RU" sz="28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-создание комплексной системы управления твердыми бытовыми отходами и вторичными материальными ресурсами.</a:t>
            </a:r>
            <a:endParaRPr lang="ru-RU" sz="3600" b="1" dirty="0" smtClean="0"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786" y="1594056"/>
            <a:ext cx="1928826" cy="1084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0826" y="1619647"/>
            <a:ext cx="2000264" cy="112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2330" y="1643050"/>
            <a:ext cx="1836464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9392"/>
            <a:ext cx="9144000" cy="705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8822836" cy="7509748"/>
          </a:xfrm>
          <a:prstGeom prst="rect">
            <a:avLst/>
          </a:prstGeom>
          <a:solidFill>
            <a:srgbClr val="FFFF00"/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«КУЛЬТУРА, КИНЕМАТОГРАФИЯ» 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В </a:t>
            </a:r>
            <a:r>
              <a:rPr lang="ru-RU" sz="2000" b="1" dirty="0" smtClean="0">
                <a:latin typeface="Monotype Corsiva" pitchFamily="66" charset="0"/>
              </a:rPr>
              <a:t>бюджете </a:t>
            </a:r>
            <a:r>
              <a:rPr lang="ru-RU" sz="2000" b="1" dirty="0" smtClean="0">
                <a:latin typeface="Monotype Corsiva" pitchFamily="66" charset="0"/>
              </a:rPr>
              <a:t>сельского поселения по разделу «Культура, кинематография» предусмотрены бюджетные ассигнования в 2018 году в сумме </a:t>
            </a:r>
            <a:r>
              <a:rPr lang="ru-RU" sz="2000" b="1" dirty="0" smtClean="0">
                <a:latin typeface="Monotype Corsiva" pitchFamily="66" charset="0"/>
              </a:rPr>
              <a:t>5594,0 </a:t>
            </a:r>
            <a:r>
              <a:rPr lang="ru-RU" sz="2000" b="1" dirty="0" smtClean="0">
                <a:latin typeface="Monotype Corsiva" pitchFamily="66" charset="0"/>
              </a:rPr>
              <a:t>тыс. рублей, в 2019 году в сумме </a:t>
            </a:r>
            <a:r>
              <a:rPr lang="ru-RU" sz="2000" b="1" dirty="0" smtClean="0">
                <a:latin typeface="Monotype Corsiva" pitchFamily="66" charset="0"/>
              </a:rPr>
              <a:t>5342,6 </a:t>
            </a:r>
            <a:r>
              <a:rPr lang="ru-RU" sz="2000" b="1" dirty="0" smtClean="0">
                <a:latin typeface="Monotype Corsiva" pitchFamily="66" charset="0"/>
              </a:rPr>
              <a:t>тыс. рублей и в 2020 году в сумме </a:t>
            </a:r>
            <a:r>
              <a:rPr lang="ru-RU" sz="2000" b="1" dirty="0" smtClean="0">
                <a:latin typeface="Monotype Corsiva" pitchFamily="66" charset="0"/>
              </a:rPr>
              <a:t>5788,2 </a:t>
            </a:r>
            <a:r>
              <a:rPr lang="ru-RU" sz="2000" b="1" dirty="0" smtClean="0">
                <a:latin typeface="Monotype Corsiva" pitchFamily="66" charset="0"/>
              </a:rPr>
              <a:t>тыс. рублей.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Расходы по разделу будут направлены на: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финансовое обеспечение выполнения муниципальных заданий бюджетными и автономными учреждениями культуры в 2019-2020 годах, что позволит реализовать мероприятия по сохранению, использованию и популяризации объектов культурного наследия (памятников истории и культуры), находящихся в собственности сельского поселения, оказать поддержку учреждениям культуры в целях качественного предоставления населению поселения государственных (муниципальных) услуг в сфере культуры;                                                                    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-во исполнение Указа Президента Российской Федерации от 07.05.2012 года № 597, а также в соответствии с постановлением Администрации Калининского сельского поселения от 10.07.2013 года № 39 «Об утверждении Плана мероприятий («дорожной карты») «Изменения в отраслях социальной сферы, направленные на повышение эффективности сферы культуры в Калининском сельском поселении».</a:t>
            </a:r>
            <a:endParaRPr lang="ru-RU" sz="2400" b="1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65421">
            <a:off x="1223940" y="265616"/>
            <a:ext cx="1475699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4744" y="378"/>
            <a:ext cx="1928826" cy="1445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65529">
            <a:off x="6562144" y="314247"/>
            <a:ext cx="2136336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7158" y="0"/>
            <a:ext cx="8501122" cy="57554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3600" b="1" dirty="0" smtClean="0">
                <a:latin typeface="Monotype Corsiva" pitchFamily="66" charset="0"/>
              </a:rPr>
              <a:t>«ОБРАЗОВАНИЕ»</a:t>
            </a:r>
          </a:p>
          <a:p>
            <a:pPr algn="ctr"/>
            <a:endParaRPr lang="ru-RU" sz="3600" b="1" dirty="0" smtClean="0">
              <a:latin typeface="Monotype Corsiva" pitchFamily="66" charset="0"/>
            </a:endParaRPr>
          </a:p>
          <a:p>
            <a:pPr algn="ctr"/>
            <a:endParaRPr lang="ru-RU" sz="3600" b="1" dirty="0" smtClean="0">
              <a:latin typeface="Monotype Corsiva" pitchFamily="66" charset="0"/>
            </a:endParaRPr>
          </a:p>
          <a:p>
            <a:pPr algn="ctr"/>
            <a:r>
              <a:rPr lang="ru-RU" sz="3600" b="1" dirty="0" smtClean="0">
                <a:latin typeface="Monotype Corsiva" pitchFamily="66" charset="0"/>
              </a:rPr>
              <a:t> 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Расходы по разделу направлены на профессиональную подготовку, переподготовку и повышения квалификации лиц, замещающие должности муниципальных служащих в рамках внепрограммных расходов муниципальных органов  Калининского сельского поселения на 2018г.-44,0 </a:t>
            </a:r>
            <a:r>
              <a:rPr lang="ru-RU" sz="2800" b="1" dirty="0" err="1" smtClean="0">
                <a:latin typeface="Monotype Corsiva" pitchFamily="66" charset="0"/>
              </a:rPr>
              <a:t>тыс.руб</a:t>
            </a:r>
            <a:r>
              <a:rPr lang="ru-RU" sz="2800" b="1" dirty="0" smtClean="0">
                <a:latin typeface="Monotype Corsiva" pitchFamily="66" charset="0"/>
              </a:rPr>
              <a:t>. 2019 -2020 годы в сумме 3,0 тыс. рублей ежегодно.</a:t>
            </a:r>
          </a:p>
          <a:p>
            <a:endParaRPr lang="ru-RU" sz="2000" dirty="0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01702">
            <a:off x="314405" y="487476"/>
            <a:ext cx="2535408" cy="2021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142984"/>
            <a:ext cx="2260763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75029">
            <a:off x="6497648" y="615775"/>
            <a:ext cx="2428892" cy="1796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5357826"/>
            <a:ext cx="2697425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7385"/>
            <a:ext cx="9144000" cy="666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214514" y="142852"/>
            <a:ext cx="6929486" cy="64940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Раздел «</a:t>
            </a:r>
            <a:r>
              <a:rPr lang="ru-RU" sz="4000" b="1" dirty="0" err="1" smtClean="0">
                <a:latin typeface="Monotype Corsiva" pitchFamily="66" charset="0"/>
              </a:rPr>
              <a:t>Энергоэфективность</a:t>
            </a:r>
            <a:r>
              <a:rPr lang="ru-RU" sz="4000" b="1" dirty="0" smtClean="0">
                <a:latin typeface="Monotype Corsiva" pitchFamily="66" charset="0"/>
              </a:rPr>
              <a:t> и развитие энергетики» </a:t>
            </a:r>
            <a:endParaRPr lang="ru-RU" sz="2800" b="1" dirty="0" smtClean="0"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Объем финансирование на муниципальную программу в проекте бюджета  Калининского сельского поселения запланировано в сумме 126,0 тыс. рублей. </a:t>
            </a:r>
          </a:p>
          <a:p>
            <a:pPr algn="ctr"/>
            <a:r>
              <a:rPr lang="ru-RU" sz="2800" b="1" u="sng" dirty="0" smtClean="0">
                <a:latin typeface="Monotype Corsiva" pitchFamily="66" charset="0"/>
              </a:rPr>
              <a:t>Задачи муниципальной программы: </a:t>
            </a:r>
          </a:p>
          <a:p>
            <a:pPr>
              <a:buFontTx/>
              <a:buChar char="-"/>
            </a:pPr>
            <a:r>
              <a:rPr lang="ru-RU" sz="2800" b="1" dirty="0" smtClean="0">
                <a:latin typeface="Monotype Corsiva" pitchFamily="66" charset="0"/>
              </a:rPr>
              <a:t>реализация организационных мероприятий по энергосбережению и повышению энергетической эффективности; </a:t>
            </a:r>
          </a:p>
          <a:p>
            <a:pPr>
              <a:buFontTx/>
              <a:buChar char="-"/>
            </a:pPr>
            <a:r>
              <a:rPr lang="ru-RU" sz="2800" b="1" dirty="0" smtClean="0">
                <a:latin typeface="Monotype Corsiva" pitchFamily="66" charset="0"/>
              </a:rPr>
              <a:t>оснащение приборами учета использования энергетических ресурсов; </a:t>
            </a:r>
          </a:p>
          <a:p>
            <a:r>
              <a:rPr lang="ru-RU" sz="2800" b="1" dirty="0" smtClean="0">
                <a:latin typeface="Monotype Corsiva" pitchFamily="66" charset="0"/>
              </a:rPr>
              <a:t>- повышение эффективности системы электроснабжения.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244573"/>
            <a:ext cx="2643174" cy="17555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751154"/>
            <a:ext cx="2241699" cy="12609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42910" y="0"/>
            <a:ext cx="7929618" cy="532453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«ФИЗИЧЕСКАЯ КУЛЬТУРА И СПОРТ»</a:t>
            </a:r>
          </a:p>
          <a:p>
            <a:pPr algn="ctr"/>
            <a:endParaRPr lang="ru-RU" sz="2000" b="1" dirty="0" smtClean="0">
              <a:latin typeface="Monotype Corsiva" pitchFamily="66" charset="0"/>
            </a:endParaRP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 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В </a:t>
            </a:r>
            <a:r>
              <a:rPr lang="ru-RU" sz="2400" b="1" dirty="0" smtClean="0">
                <a:latin typeface="Monotype Corsiva" pitchFamily="66" charset="0"/>
              </a:rPr>
              <a:t>бюджете </a:t>
            </a:r>
            <a:r>
              <a:rPr lang="ru-RU" sz="2400" b="1" dirty="0" smtClean="0">
                <a:latin typeface="Monotype Corsiva" pitchFamily="66" charset="0"/>
              </a:rPr>
              <a:t>сельского поселения по разделу «Физическая культура и спорт» предусмотрены бюджетные ассигнования в 2018 году – 15,0 тыс. рублей, в 2019 году – 25,0 тыс. рублей и в 2020 году – 25,0 тыс. рублей.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           - на исполнение календарного плана официальных физкультурных и спортивных мероприятий поселения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985535"/>
            <a:ext cx="3076575" cy="18273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2198" y="1115608"/>
            <a:ext cx="2786082" cy="15671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7439" y="1012005"/>
            <a:ext cx="3000396" cy="19982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75101"/>
            <a:ext cx="9144000" cy="717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Овал 7"/>
          <p:cNvSpPr/>
          <p:nvPr/>
        </p:nvSpPr>
        <p:spPr>
          <a:xfrm>
            <a:off x="2214546" y="3929066"/>
            <a:ext cx="4429156" cy="228604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Муниципальных программ Калининского  сельского поселения на достижение целей и задач социально экономического развития сельского поселения</a:t>
            </a:r>
            <a:endParaRPr lang="ru-RU" sz="20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3208" y="0"/>
            <a:ext cx="6000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Решения  № 52 от 27.12.2017г.«О </a:t>
            </a:r>
            <a:r>
              <a:rPr lang="ru-RU" sz="2400" b="1" dirty="0" smtClean="0">
                <a:latin typeface="Monotype Corsiva" pitchFamily="66" charset="0"/>
              </a:rPr>
              <a:t>бюджете Калининского  сельского поселения на 2018 год и плановый период 2019 и 2020годов»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4678" y="1000108"/>
            <a:ext cx="265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Проект подготовлен: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0" y="1428736"/>
            <a:ext cx="4643438" cy="271464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На основе основных направлениях Бюджетной и налоговой политики Калининского сельского поселения на 2018 -2020годов. </a:t>
            </a:r>
            <a:endParaRPr lang="ru-RU" sz="20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714876" y="1428736"/>
            <a:ext cx="4429124" cy="2571768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Предварительных итогах социально-экономического развития за истекший период текущего финансового года и ожидаемые итоги социально-экономического развития за текущий финансовый год</a:t>
            </a:r>
            <a:endParaRPr lang="ru-RU" sz="20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6150114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Особенностью подготовки проекта к трехстороннему бюджетному планированию в соответствии с требованиями Законодательства  РФ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3" y="0"/>
            <a:ext cx="8929718" cy="6617196"/>
          </a:xfrm>
          <a:prstGeom prst="rect">
            <a:avLst/>
          </a:prstGeom>
          <a:solidFill>
            <a:srgbClr val="92D050"/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3200" b="1" dirty="0" smtClean="0">
                <a:latin typeface="Monotype Corsiva" pitchFamily="66" charset="0"/>
              </a:rPr>
              <a:t>«ОБЩЕГОСУДАРСТВЕННЫЕ ВОПРОСЫ»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 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В </a:t>
            </a:r>
            <a:r>
              <a:rPr lang="ru-RU" sz="2400" b="1" dirty="0" smtClean="0">
                <a:latin typeface="Monotype Corsiva" pitchFamily="66" charset="0"/>
              </a:rPr>
              <a:t>бюджете  </a:t>
            </a:r>
            <a:r>
              <a:rPr lang="ru-RU" sz="2400" b="1" dirty="0" smtClean="0">
                <a:latin typeface="Monotype Corsiva" pitchFamily="66" charset="0"/>
              </a:rPr>
              <a:t>Калининского сельского поселения на 2018 год по разделу предусмотрены бюджетные ассигнования в сумме </a:t>
            </a:r>
            <a:r>
              <a:rPr lang="ru-RU" sz="2400" b="1" dirty="0" smtClean="0">
                <a:latin typeface="Monotype Corsiva" pitchFamily="66" charset="0"/>
              </a:rPr>
              <a:t>5150,1тыс</a:t>
            </a:r>
            <a:r>
              <a:rPr lang="ru-RU" sz="2400" b="1" dirty="0" smtClean="0">
                <a:latin typeface="Monotype Corsiva" pitchFamily="66" charset="0"/>
              </a:rPr>
              <a:t>. рублей в 2019 году  3274,1  тыс. рублей и в 2020 году  3241,2тыс. рублей. </a:t>
            </a:r>
          </a:p>
          <a:p>
            <a:pPr algn="ctr"/>
            <a:r>
              <a:rPr lang="ru-RU" sz="2400" b="1" u="sng" dirty="0" smtClean="0">
                <a:latin typeface="Monotype Corsiva" pitchFamily="66" charset="0"/>
              </a:rPr>
              <a:t>Расходы по разделу будут направлены на:</a:t>
            </a:r>
          </a:p>
          <a:p>
            <a:r>
              <a:rPr lang="ru-RU" sz="2400" b="1" dirty="0" smtClean="0">
                <a:latin typeface="Monotype Corsiva" pitchFamily="66" charset="0"/>
              </a:rPr>
              <a:t>- Финансовое обеспечение деятельности муниципальных органов        Калининского сельского поселения на 2018 год в сумме </a:t>
            </a:r>
            <a:r>
              <a:rPr lang="ru-RU" sz="2400" b="1" dirty="0" smtClean="0">
                <a:latin typeface="Monotype Corsiva" pitchFamily="66" charset="0"/>
              </a:rPr>
              <a:t>3808,8тыс</a:t>
            </a:r>
            <a:r>
              <a:rPr lang="ru-RU" sz="2400" b="1" dirty="0" smtClean="0">
                <a:latin typeface="Monotype Corsiva" pitchFamily="66" charset="0"/>
              </a:rPr>
              <a:t>. рублей в 2019году </a:t>
            </a:r>
            <a:r>
              <a:rPr lang="ru-RU" sz="2400" b="1" dirty="0" smtClean="0">
                <a:latin typeface="Monotype Corsiva" pitchFamily="66" charset="0"/>
              </a:rPr>
              <a:t>2929,1 </a:t>
            </a:r>
            <a:r>
              <a:rPr lang="ru-RU" sz="2400" b="1" dirty="0" smtClean="0">
                <a:latin typeface="Monotype Corsiva" pitchFamily="66" charset="0"/>
              </a:rPr>
              <a:t>тыс. рублей в 2020 г оду </a:t>
            </a:r>
            <a:r>
              <a:rPr lang="ru-RU" sz="2400" b="1" dirty="0" smtClean="0">
                <a:latin typeface="Monotype Corsiva" pitchFamily="66" charset="0"/>
              </a:rPr>
              <a:t>2896,8тыс</a:t>
            </a:r>
            <a:r>
              <a:rPr lang="ru-RU" sz="2400" b="1" dirty="0" smtClean="0">
                <a:latin typeface="Monotype Corsiva" pitchFamily="66" charset="0"/>
              </a:rPr>
              <a:t>. рублей.</a:t>
            </a:r>
          </a:p>
          <a:p>
            <a:r>
              <a:rPr lang="ru-RU" sz="2400" b="1" dirty="0" smtClean="0">
                <a:latin typeface="Monotype Corsiva" pitchFamily="66" charset="0"/>
              </a:rPr>
              <a:t> - Уплата членских взносов в Ассоциацию экономического взаимодействия субъектов РФ Южного федерального округа «Юг» в сумме 10,0 тыс. рублей</a:t>
            </a:r>
          </a:p>
          <a:p>
            <a:r>
              <a:rPr lang="ru-RU" sz="2400" b="1" dirty="0" smtClean="0">
                <a:latin typeface="Monotype Corsiva" pitchFamily="66" charset="0"/>
              </a:rPr>
              <a:t> - Уплата </a:t>
            </a:r>
            <a:r>
              <a:rPr lang="ru-RU" sz="2400" b="1" dirty="0" smtClean="0">
                <a:latin typeface="Monotype Corsiva" pitchFamily="66" charset="0"/>
              </a:rPr>
              <a:t>налогов и сборов  в  </a:t>
            </a:r>
            <a:r>
              <a:rPr lang="ru-RU" sz="2400" b="1" dirty="0" smtClean="0">
                <a:latin typeface="Monotype Corsiva" pitchFamily="66" charset="0"/>
              </a:rPr>
              <a:t>2018 – </a:t>
            </a:r>
            <a:r>
              <a:rPr lang="ru-RU" sz="2400" b="1" dirty="0" smtClean="0">
                <a:latin typeface="Monotype Corsiva" pitchFamily="66" charset="0"/>
              </a:rPr>
              <a:t>8,0 тыс. руб. </a:t>
            </a:r>
            <a:r>
              <a:rPr lang="ru-RU" sz="2400" b="1" dirty="0" smtClean="0">
                <a:latin typeface="Monotype Corsiva" pitchFamily="66" charset="0"/>
              </a:rPr>
              <a:t>2019-</a:t>
            </a:r>
            <a:r>
              <a:rPr lang="ru-RU" sz="2400" b="1" dirty="0" smtClean="0">
                <a:latin typeface="Monotype Corsiva" pitchFamily="66" charset="0"/>
              </a:rPr>
              <a:t>2020 </a:t>
            </a:r>
            <a:r>
              <a:rPr lang="ru-RU" sz="2400" b="1" dirty="0" smtClean="0">
                <a:latin typeface="Monotype Corsiva" pitchFamily="66" charset="0"/>
              </a:rPr>
              <a:t>год в сумме </a:t>
            </a:r>
            <a:r>
              <a:rPr lang="ru-RU" sz="2400" b="1" dirty="0" smtClean="0">
                <a:latin typeface="Monotype Corsiva" pitchFamily="66" charset="0"/>
              </a:rPr>
              <a:t>10,0 </a:t>
            </a:r>
            <a:r>
              <a:rPr lang="ru-RU" sz="2400" b="1" dirty="0" smtClean="0">
                <a:latin typeface="Monotype Corsiva" pitchFamily="66" charset="0"/>
              </a:rPr>
              <a:t>тыс. рублей ежегодно; 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Оценка  муниципального имущества, признание права и регулирование отношений по муниципальной собственности сельского поселения на 2018год в сумме  488,0 тыс. рублей;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285728"/>
            <a:ext cx="8072494" cy="4770537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Раздел «Обеспечение общественного порядка и противодействие преступности» </a:t>
            </a: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В муниципальную программу входит три подпрограммы: - Противодействие коррупции на территории сельского поселения; - Противодействие экстремизма и терроризма на территории сельского поселения; - Комплексные меры противодействия злоупотреблению наркотиков и их незаконному обороту. - Общий объем финансирование муниципальной программы в проекте бюджета  Калининского сельского поселения на 2018  год 1,0 тысяч рублей и плановый период 2019 и  2020 годов в объеме 1,0 тыс. рублей ежегодно. 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282" y="5056871"/>
            <a:ext cx="2589977" cy="14591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2096" y="4883161"/>
            <a:ext cx="2714644" cy="18065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5179490"/>
            <a:ext cx="2411614" cy="12138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Социальная политика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</a:rPr>
              <a:t>Выплаты государственной пенсии за выслугу лет лицам, замещающим муниципальные должности и должности муниципальной службы в рамках непрограммных расходов муниципальных органов Калининского сельского поселения предусмотрены согласно плановым назначениям в бюджете  Калининского сельского поселения на 2018 год в размере 150,0 тысяч рублей на плановый период </a:t>
            </a:r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</a:rPr>
              <a:t>2019-2020 </a:t>
            </a:r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</a:rPr>
              <a:t>год-100,0 тысяч рублей.</a:t>
            </a:r>
            <a:endParaRPr lang="ru-RU" sz="2400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20609" y="476672"/>
            <a:ext cx="8715436" cy="38779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Источники финансирования </a:t>
            </a:r>
          </a:p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дефицита бюджета</a:t>
            </a:r>
            <a:endParaRPr lang="ru-RU" sz="3600" b="1" dirty="0" smtClean="0">
              <a:latin typeface="Monotype Corsiva" pitchFamily="66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Калининского  сельского поселения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latin typeface="Monotype Corsiva" pitchFamily="66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Общий объем источников финансирования дефицита бюджета сельского поселения 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прогнозируется в 2018-2020 годах в сумме 0,0 рублей.</a:t>
            </a:r>
            <a:endParaRPr lang="ru-RU" sz="3600" b="1" dirty="0" smtClean="0">
              <a:latin typeface="Monotype Corsiva" pitchFamily="66" charset="0"/>
              <a:cs typeface="Arial" pitchFamily="34" charset="0"/>
            </a:endParaRPr>
          </a:p>
          <a:p>
            <a:endParaRPr lang="ru-RU" b="1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720" y="4065791"/>
            <a:ext cx="3286148" cy="21907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3240" y="4174399"/>
            <a:ext cx="2768895" cy="19382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6446" y="4246621"/>
            <a:ext cx="2827649" cy="17921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02109" y="0"/>
            <a:ext cx="7739619" cy="1200329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Основные параметры проекта бюджета Калининского сельского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поселения на 2018 год и плановый период 2019и 2020 годов 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Предлагаются в соответствии с нижеприведенной таблицей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endParaRPr lang="ru-RU" sz="2000" b="1" dirty="0"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21418"/>
              </p:ext>
            </p:extLst>
          </p:nvPr>
        </p:nvGraphicFramePr>
        <p:xfrm>
          <a:off x="357120" y="1214423"/>
          <a:ext cx="8572597" cy="3749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406568"/>
                <a:gridCol w="1008112"/>
                <a:gridCol w="1139813"/>
                <a:gridCol w="1020427"/>
                <a:gridCol w="931057"/>
                <a:gridCol w="1045438"/>
                <a:gridCol w="949607"/>
                <a:gridCol w="1071575"/>
              </a:tblGrid>
              <a:tr h="341508">
                <a:tc rowSpan="2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Проект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6603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Бюджет</a:t>
                      </a:r>
                      <a:r>
                        <a:rPr lang="ru-RU" baseline="0" dirty="0" smtClean="0"/>
                        <a:t> 2017 года на 01.11.2017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Темп роста к 2017 г.</a:t>
                      </a:r>
                      <a:r>
                        <a:rPr lang="ru-RU" baseline="0" dirty="0" smtClean="0"/>
                        <a:t>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Темп роста к 2018 г.</a:t>
                      </a:r>
                      <a:r>
                        <a:rPr lang="ru-RU" baseline="0" dirty="0" smtClean="0"/>
                        <a:t> %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Темп роста к 2019 г.</a:t>
                      </a:r>
                      <a:r>
                        <a:rPr lang="ru-RU" baseline="0" dirty="0" smtClean="0"/>
                        <a:t> %</a:t>
                      </a:r>
                      <a:endParaRPr lang="ru-RU" dirty="0" smtClean="0"/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3415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10 763,9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12420,8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115,3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9337,0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75,1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9731,9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104,2</a:t>
                      </a:r>
                      <a:endParaRPr lang="ru-RU" dirty="0"/>
                    </a:p>
                  </a:txBody>
                  <a:tcPr/>
                </a:tc>
              </a:tr>
              <a:tr h="3415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11 134,8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12420,8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9337,0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75,1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9731,9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104,2</a:t>
                      </a:r>
                      <a:endParaRPr lang="ru-RU" dirty="0"/>
                    </a:p>
                  </a:txBody>
                  <a:tcPr/>
                </a:tc>
              </a:tr>
              <a:tr h="110990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Источники финансирования дефицита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190,2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7158" y="4919008"/>
            <a:ext cx="5052986" cy="1631216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Структура доходов в 2018году останется прежней</a:t>
            </a:r>
          </a:p>
          <a:p>
            <a:r>
              <a:rPr lang="ru-RU" sz="2000" b="1" dirty="0" smtClean="0">
                <a:latin typeface="Monotype Corsiva" pitchFamily="66" charset="0"/>
              </a:rPr>
              <a:t>Наибольший удельный вес составит: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Monotype Corsiva" pitchFamily="66" charset="0"/>
              </a:rPr>
              <a:t>Земельный налог с юридических лиц – 100%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Monotype Corsiva" pitchFamily="66" charset="0"/>
              </a:rPr>
              <a:t>Земельный налог с физических лиц – 100%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Monotype Corsiva" pitchFamily="66" charset="0"/>
              </a:rPr>
              <a:t>Единый сельскохозяйственный налог – 40% 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6831" y="5000636"/>
            <a:ext cx="1129511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4911338"/>
            <a:ext cx="1357322" cy="1017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5492163"/>
            <a:ext cx="2189407" cy="1365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5786454"/>
            <a:ext cx="1816180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643042" y="214290"/>
            <a:ext cx="6465231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ДОХОДЫ БЮДЖЕТА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Состоят из налоговых и неналоговых доходов, 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а также безвозмездных поступлений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1643050"/>
            <a:ext cx="271464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Monotype Corsiva" pitchFamily="66" charset="0"/>
              </a:rPr>
              <a:t>ДОХОДЫ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571744"/>
            <a:ext cx="2786082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Monotype Corsiva" pitchFamily="66" charset="0"/>
              </a:rPr>
              <a:t>НАЛОГОВЫЕ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2571744"/>
            <a:ext cx="3143272" cy="7143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Monotype Corsiva" pitchFamily="66" charset="0"/>
              </a:rPr>
              <a:t>НЕНАЛОГОВЫЕ</a:t>
            </a:r>
            <a:endParaRPr lang="ru-RU" sz="32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43636" y="2571744"/>
            <a:ext cx="2786082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БЕЗВОЗМЕЗДНЫЕ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ПОСТУПЛЕНИЯ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3500438"/>
            <a:ext cx="331853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Налог на доходы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физических лиц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Налог на имущество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физических лиц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Земельный налог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Единый  </a:t>
            </a:r>
            <a:r>
              <a:rPr lang="ru-RU" sz="2400" b="1" dirty="0" err="1" smtClean="0">
                <a:latin typeface="Monotype Corsiva" pitchFamily="66" charset="0"/>
              </a:rPr>
              <a:t>сельскохозяй</a:t>
            </a:r>
            <a:r>
              <a:rPr lang="ru-RU" sz="2400" b="1" dirty="0" smtClean="0">
                <a:latin typeface="Monotype Corsiva" pitchFamily="66" charset="0"/>
              </a:rPr>
              <a:t>-</a:t>
            </a:r>
          </a:p>
          <a:p>
            <a:pPr algn="ctr"/>
            <a:r>
              <a:rPr lang="ru-RU" sz="2400" b="1" dirty="0" err="1" smtClean="0">
                <a:latin typeface="Monotype Corsiva" pitchFamily="66" charset="0"/>
              </a:rPr>
              <a:t>ственный</a:t>
            </a:r>
            <a:r>
              <a:rPr lang="ru-RU" sz="2400" b="1" dirty="0" smtClean="0">
                <a:latin typeface="Monotype Corsiva" pitchFamily="66" charset="0"/>
              </a:rPr>
              <a:t> налог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-Государственная пошлина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7554" y="3500438"/>
            <a:ext cx="268695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-штрафы, санкции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возмещение ущерба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Доходы от продажи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материальных и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нематериальных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активов 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6512" y="3571876"/>
            <a:ext cx="26148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Безвозмездные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поступления от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других бюджетов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бюджетной системы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70332"/>
            <a:ext cx="9144000" cy="611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214290"/>
            <a:ext cx="8929686" cy="6832640"/>
          </a:xfrm>
          <a:prstGeom prst="rect">
            <a:avLst/>
          </a:prstGeom>
          <a:solidFill>
            <a:schemeClr val="accent1"/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Налог на доходы физических лиц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Объем поступлений по налогу на доходы физических лиц на 2018год прогнозируется в сумме 522,0 тыс.руб. и на плановый период 2019и 2020 годов в сумме 516,8 </a:t>
            </a:r>
            <a:r>
              <a:rPr lang="ru-RU" sz="2400" b="1" dirty="0" err="1" smtClean="0">
                <a:latin typeface="Monotype Corsiva" pitchFamily="66" charset="0"/>
              </a:rPr>
              <a:t>тыс.руб</a:t>
            </a:r>
            <a:r>
              <a:rPr lang="ru-RU" sz="2400" b="1" dirty="0" smtClean="0">
                <a:latin typeface="Monotype Corsiva" pitchFamily="66" charset="0"/>
              </a:rPr>
              <a:t>. и 594,1 тыс. руб. соответственно.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В 2018-2020 годах будет продолжена реализация мер по повышению оплаты труда и к 2020 году прогнозируется рост среднемесячной номинальной заработной оплаты в 1,4 раза к уровню 2017 года.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Наиболее крупными плательщиками налога на доходы физических лиц в сельском поселении являются предприятия:</a:t>
            </a:r>
            <a:endParaRPr lang="ru-RU" sz="1200" b="1" dirty="0" smtClean="0">
              <a:latin typeface="Monotype Corsiva" pitchFamily="66" charset="0"/>
            </a:endParaRPr>
          </a:p>
          <a:p>
            <a:endParaRPr lang="ru-RU" sz="1400" b="1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ЗАО «Антоновское»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-ООО «Надежда»</a:t>
            </a:r>
          </a:p>
          <a:p>
            <a:pPr>
              <a:buFontTx/>
              <a:buChar char="-"/>
            </a:pPr>
            <a:endParaRPr lang="ru-RU" sz="1200" b="1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 ООО «Полевод»</a:t>
            </a:r>
          </a:p>
          <a:p>
            <a:pPr>
              <a:buFontTx/>
              <a:buChar char="-"/>
            </a:pPr>
            <a:endParaRPr lang="ru-RU" sz="1200" b="1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 ИП К(Ф)Х Холодков А.А.</a:t>
            </a:r>
          </a:p>
          <a:p>
            <a:pPr>
              <a:buFontTx/>
              <a:buChar char="-"/>
            </a:pPr>
            <a:endParaRPr lang="ru-RU" sz="1200" b="1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 Бюджетные учреждения</a:t>
            </a:r>
          </a:p>
          <a:p>
            <a:pPr>
              <a:buFontTx/>
              <a:buChar char="-"/>
            </a:pPr>
            <a:endParaRPr lang="ru-RU" sz="1200" b="1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045217">
            <a:off x="4695164" y="3843215"/>
            <a:ext cx="1276349" cy="957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12181">
            <a:off x="6019991" y="4126731"/>
            <a:ext cx="1549389" cy="879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7886">
            <a:off x="4969725" y="4836497"/>
            <a:ext cx="1461282" cy="1004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904452">
            <a:off x="6590920" y="5341838"/>
            <a:ext cx="1382710" cy="754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049621">
            <a:off x="5145883" y="5781561"/>
            <a:ext cx="1382711" cy="908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487668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500034" y="500042"/>
            <a:ext cx="8215370" cy="39087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Monotype Corsiva" pitchFamily="66" charset="0"/>
              </a:rPr>
              <a:t>Налог на имущество физических лиц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   Оценка налогового потенциала по налогу на имущество физических лиц на 2018год  прогнозируется в сумме  294,0 тыс. руб.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И на плановый период 2019 и 2020 годов в сумме 154,3 тыс. руб. и 132,1 тыс. руб. соответственно.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   Показатели для оценки налогового потенциала по налогу на имущество физических лиц на 2018 год исходит из суммарной инвентаризационной стоимости строений, помещений и сооружений принадлежащих гражданам на праве собственности</a:t>
            </a:r>
          </a:p>
          <a:p>
            <a:r>
              <a:rPr lang="ru-RU" sz="2400" b="1" dirty="0" smtClean="0">
                <a:latin typeface="Monotype Corsiva" pitchFamily="66" charset="0"/>
              </a:rPr>
              <a:t>В том числе : 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14282" y="4929198"/>
            <a:ext cx="1571636" cy="642942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429264"/>
            <a:ext cx="1000132" cy="42862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0,1%</a:t>
            </a:r>
            <a:endParaRPr lang="ru-RU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000232" y="4929198"/>
            <a:ext cx="1571636" cy="642942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3786182" y="4929198"/>
            <a:ext cx="1571636" cy="642942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5429264"/>
            <a:ext cx="1000132" cy="42862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0,3%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71934" y="5429264"/>
            <a:ext cx="1000132" cy="42862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2%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rot="2226451">
            <a:off x="745094" y="4914153"/>
            <a:ext cx="1227195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до 300 тыс. руб.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 rot="19323395">
            <a:off x="1705572" y="5008356"/>
            <a:ext cx="1164999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от 300 тыс.руб.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 rot="2327601">
            <a:off x="2627876" y="4964530"/>
            <a:ext cx="1227195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до 500 тыс. руб.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 rot="19369888">
            <a:off x="3467674" y="4950892"/>
            <a:ext cx="1456296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1200" dirty="0" smtClean="0"/>
              <a:t>свыше 500 тыс.руб.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57158" y="214290"/>
            <a:ext cx="8341066" cy="646330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3800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100 % в</a:t>
            </a:r>
          </a:p>
          <a:p>
            <a:pPr algn="ctr"/>
            <a:r>
              <a:rPr lang="ru-RU" sz="13800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бюджет </a:t>
            </a:r>
          </a:p>
          <a:p>
            <a:pPr algn="ctr"/>
            <a:r>
              <a:rPr lang="ru-RU" sz="13800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поселения</a:t>
            </a:r>
            <a:endParaRPr lang="ru-RU" sz="13800" b="1" dirty="0">
              <a:ln w="11430"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785795"/>
            <a:ext cx="89297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Поступление налога в бюджет сельского поселения на 2018год прогнозируется в сумме 2563,7 тыс. рублей . </a:t>
            </a:r>
            <a:endParaRPr lang="ru-RU" sz="3600" b="1" u="sng" dirty="0" smtClean="0"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latin typeface="Monotype Corsiva" pitchFamily="66" charset="0"/>
              </a:rPr>
              <a:t>На плановый период  2019 в сумме 2205,3 тыс. рублей и 2020год в сумме  2609,9 тыс. рублей.</a:t>
            </a:r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4670" y="0"/>
            <a:ext cx="3265638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u="sng" dirty="0" smtClean="0">
                <a:latin typeface="Monotype Corsiva" pitchFamily="66" charset="0"/>
              </a:rPr>
              <a:t>Земельный налог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643042" y="0"/>
            <a:ext cx="6641562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Единый сельскохозяйственный налог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794" y="785794"/>
            <a:ext cx="5841664" cy="1077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Нормативное отчисление в бюджет </a:t>
            </a:r>
          </a:p>
          <a:p>
            <a:pPr algn="ctr"/>
            <a:r>
              <a:rPr lang="ru-RU" sz="3200" b="1" dirty="0" smtClean="0">
                <a:latin typeface="Monotype Corsiva" pitchFamily="66" charset="0"/>
              </a:rPr>
              <a:t>сельского поселения (%) - 40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928802"/>
            <a:ext cx="8143932" cy="181588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Поступление налога в бюджет сельского поселения на 2018 год  316,1 </a:t>
            </a:r>
            <a:r>
              <a:rPr lang="ru-RU" sz="2800" b="1" dirty="0" err="1" smtClean="0">
                <a:latin typeface="Monotype Corsiva" pitchFamily="66" charset="0"/>
              </a:rPr>
              <a:t>тыс.руб</a:t>
            </a:r>
            <a:r>
              <a:rPr lang="ru-RU" sz="2800" b="1" dirty="0" smtClean="0">
                <a:latin typeface="Monotype Corsiva" pitchFamily="66" charset="0"/>
              </a:rPr>
              <a:t>. и плановый период 2019-2020 годов прогнозируется в сумме  316,2 </a:t>
            </a:r>
            <a:r>
              <a:rPr lang="ru-RU" sz="2800" b="1" dirty="0" err="1" smtClean="0">
                <a:latin typeface="Monotype Corsiva" pitchFamily="66" charset="0"/>
              </a:rPr>
              <a:t>тыс.руб</a:t>
            </a:r>
            <a:r>
              <a:rPr lang="ru-RU" sz="2800" b="1" dirty="0" smtClean="0">
                <a:latin typeface="Monotype Corsiva" pitchFamily="66" charset="0"/>
              </a:rPr>
              <a:t>. , 244,5 </a:t>
            </a:r>
            <a:r>
              <a:rPr lang="ru-RU" sz="2800" b="1" dirty="0" err="1" smtClean="0">
                <a:latin typeface="Monotype Corsiva" pitchFamily="66" charset="0"/>
              </a:rPr>
              <a:t>тыс.руб</a:t>
            </a:r>
            <a:r>
              <a:rPr lang="ru-RU" sz="2800" b="1" dirty="0" smtClean="0">
                <a:latin typeface="Monotype Corsiva" pitchFamily="66" charset="0"/>
              </a:rPr>
              <a:t>. ежегодно.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45472">
            <a:off x="406334" y="4467137"/>
            <a:ext cx="3044919" cy="2246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05094">
            <a:off x="5375897" y="4838880"/>
            <a:ext cx="3273145" cy="1591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0364" y="4805091"/>
            <a:ext cx="3314686" cy="2034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85728"/>
            <a:ext cx="9144000" cy="657227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3015399" y="285728"/>
            <a:ext cx="6128601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ГОСУДАРСТВЕННАЯ ПОШЛИНА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1285860"/>
            <a:ext cx="7643866" cy="41549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Объем поступлений в бюджет сельского поселения в 2018 году прогнозируется в сумме </a:t>
            </a:r>
            <a:r>
              <a:rPr lang="ru-RU" sz="2400" b="1" dirty="0" smtClean="0">
                <a:latin typeface="Monotype Corsiva" pitchFamily="66" charset="0"/>
              </a:rPr>
              <a:t>4,3 </a:t>
            </a:r>
            <a:r>
              <a:rPr lang="ru-RU" sz="2400" b="1" dirty="0" err="1" smtClean="0">
                <a:latin typeface="Monotype Corsiva" pitchFamily="66" charset="0"/>
              </a:rPr>
              <a:t>тыс.руб</a:t>
            </a:r>
            <a:r>
              <a:rPr lang="ru-RU" sz="2400" b="1" dirty="0" smtClean="0">
                <a:latin typeface="Monotype Corsiva" pitchFamily="66" charset="0"/>
              </a:rPr>
              <a:t>.  В бюджет сельского поселения поступает государственная пошлина за совершение нотариальных действий должностными лицами органов местного самоуправления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Прогнозируемая динамика поступлений объясняется заявительным характером оформления юридически значимых действий.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Общий объем поступлений государственной пошлины в бюджет сельского поселения на плановый период 2019 и 2020 годов в сумме </a:t>
            </a:r>
            <a:r>
              <a:rPr lang="ru-RU" sz="2400" b="1" dirty="0" smtClean="0">
                <a:latin typeface="Monotype Corsiva" pitchFamily="66" charset="0"/>
              </a:rPr>
              <a:t>4,6 </a:t>
            </a:r>
            <a:r>
              <a:rPr lang="ru-RU" sz="2400" b="1" dirty="0" smtClean="0">
                <a:latin typeface="Monotype Corsiva" pitchFamily="66" charset="0"/>
              </a:rPr>
              <a:t>тыс.руб. и 4,4 </a:t>
            </a:r>
            <a:r>
              <a:rPr lang="ru-RU" sz="2400" b="1" dirty="0" err="1" smtClean="0">
                <a:latin typeface="Monotype Corsiva" pitchFamily="66" charset="0"/>
              </a:rPr>
              <a:t>тыс.руб</a:t>
            </a:r>
            <a:r>
              <a:rPr lang="ru-RU" sz="2400" b="1" dirty="0" smtClean="0">
                <a:latin typeface="Monotype Corsiva" pitchFamily="66" charset="0"/>
              </a:rPr>
              <a:t>. соответственно.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</TotalTime>
  <Words>1296</Words>
  <Application>Microsoft Office PowerPoint</Application>
  <PresentationFormat>Экран (4:3)</PresentationFormat>
  <Paragraphs>275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Социальная политика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Секретарь</dc:creator>
  <cp:lastModifiedBy>User-1</cp:lastModifiedBy>
  <cp:revision>226</cp:revision>
  <dcterms:created xsi:type="dcterms:W3CDTF">2016-12-12T13:04:31Z</dcterms:created>
  <dcterms:modified xsi:type="dcterms:W3CDTF">2018-02-21T12:34:34Z</dcterms:modified>
</cp:coreProperties>
</file>