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8" r:id="rId19"/>
    <p:sldId id="274" r:id="rId20"/>
    <p:sldId id="276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>
        <p:scale>
          <a:sx n="117" d="100"/>
          <a:sy n="117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45040" cy="6863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03848" y="1124744"/>
            <a:ext cx="4702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Проект Решения  «О бюджете Калининского сельского поселения на 2024год и плановый период 2025 и 2026 годов»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7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Администрация Калининского сельского поселения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60" y="4149080"/>
            <a:ext cx="1755040" cy="20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42867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НЕНАЛОГОВЫЕ ДОХОДЫ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364333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Штрафы, санкции, возмещения и ущерб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6161" y="1643050"/>
            <a:ext cx="141096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2024 год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9,3 </a:t>
            </a:r>
            <a:r>
              <a:rPr lang="ru-RU" sz="2000" b="1" dirty="0" err="1" smtClean="0">
                <a:latin typeface="Monotype Corsiva" pitchFamily="66" charset="0"/>
              </a:rPr>
              <a:t>тыс.руб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643050"/>
            <a:ext cx="208903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Плановый период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928802"/>
            <a:ext cx="23423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2025 год          2026 год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14554"/>
            <a:ext cx="263726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9,6 </a:t>
            </a:r>
            <a:r>
              <a:rPr lang="ru-RU" sz="2000" b="1" dirty="0" err="1" smtClean="0">
                <a:latin typeface="Monotype Corsiva" pitchFamily="66" charset="0"/>
              </a:rPr>
              <a:t>тыс.руб</a:t>
            </a:r>
            <a:r>
              <a:rPr lang="ru-RU" sz="2000" b="1" dirty="0" smtClean="0">
                <a:latin typeface="Monotype Corsiva" pitchFamily="66" charset="0"/>
              </a:rPr>
              <a:t>.  9,9 </a:t>
            </a:r>
            <a:r>
              <a:rPr lang="ru-RU" sz="2000" b="1" dirty="0" err="1" smtClean="0">
                <a:latin typeface="Monotype Corsiva" pitchFamily="66" charset="0"/>
              </a:rPr>
              <a:t>тыс.руб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481" y="2708920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1197"/>
              </p:ext>
            </p:extLst>
          </p:nvPr>
        </p:nvGraphicFramePr>
        <p:xfrm>
          <a:off x="642910" y="3500438"/>
          <a:ext cx="792962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5950"/>
                <a:gridCol w="1928826"/>
                <a:gridCol w="1285884"/>
                <a:gridCol w="1343036"/>
                <a:gridCol w="1585924"/>
              </a:tblGrid>
              <a:tr h="67235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утвержденный бюджет 2023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2024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2025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2026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8239,6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8934,7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6840,9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6232,5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7931,0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8566,6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6438,0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5794,2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387,6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423,0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БЮДЖЕТА КАЛИНИНСКОГО СЕЛЬСКОГО ПОСЕЛЕНИЯ НА МУНИЦИПАЛЬНЫЕ  ПРОГРАММЫ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89621"/>
            <a:ext cx="7884368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 Калининского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реализацию 8 муниципальных программ предусмотрено в проекте бюджета на 2024 год в объеме 6660,4 тыс</a:t>
            </a:r>
            <a:r>
              <a:rPr lang="ru-RU" sz="2400" b="1" dirty="0" smtClean="0">
                <a:latin typeface="Monotype Corsiva" pitchFamily="66" charset="0"/>
              </a:rPr>
              <a:t>. рублей  </a:t>
            </a:r>
            <a:r>
              <a:rPr lang="ru-RU" sz="2400" b="1" dirty="0" smtClean="0">
                <a:latin typeface="Monotype Corsiva" pitchFamily="66" charset="0"/>
              </a:rPr>
              <a:t>на плановый период в 2025 году в объеме 5325,7 тыс</a:t>
            </a:r>
            <a:r>
              <a:rPr lang="ru-RU" sz="2400" b="1" dirty="0" smtClean="0">
                <a:latin typeface="Monotype Corsiva" pitchFamily="66" charset="0"/>
              </a:rPr>
              <a:t>. рублей </a:t>
            </a:r>
            <a:r>
              <a:rPr lang="ru-RU" sz="2400" b="1" dirty="0" smtClean="0">
                <a:latin typeface="Monotype Corsiva" pitchFamily="66" charset="0"/>
              </a:rPr>
              <a:t>и на 2026 год в объеме 5325,7 тыс</a:t>
            </a:r>
            <a:r>
              <a:rPr lang="ru-RU" sz="2400" b="1" dirty="0" smtClean="0">
                <a:latin typeface="Monotype Corsiva" pitchFamily="66" charset="0"/>
              </a:rPr>
              <a:t>. рублей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1967"/>
              </p:ext>
            </p:extLst>
          </p:nvPr>
        </p:nvGraphicFramePr>
        <p:xfrm>
          <a:off x="214282" y="1869205"/>
          <a:ext cx="8643999" cy="49441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1746"/>
                <a:gridCol w="1620761"/>
                <a:gridCol w="1485698"/>
                <a:gridCol w="1755794"/>
              </a:tblGrid>
              <a:tr h="60979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Наименование муниципальных программ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</a:p>
                    <a:p>
                      <a:r>
                        <a:rPr lang="ru-RU" sz="1600" b="1" dirty="0" smtClean="0"/>
                        <a:t>2024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600" b="1" baseline="0" dirty="0" smtClean="0"/>
                        <a:t>2025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 </a:t>
                      </a:r>
                    </a:p>
                    <a:p>
                      <a:r>
                        <a:rPr lang="ru-RU" sz="1600" b="1" dirty="0" smtClean="0"/>
                        <a:t>2026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0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качественными жилищно-коммунальными услугами населения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540,4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347,7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347,7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общественного порядка и противодействие преступности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Развитие культуры и туризма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6055,0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4978,0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4978,0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3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Охрана окружающей среды и рациональное природопользование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9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6.Развитие физической культуры и спорта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3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.Энергоэфективность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 развитие энергетики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10,0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9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субъектов малого и среднего предпринимательства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6660,4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5325,70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5325,7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1" y="-103348"/>
            <a:ext cx="9144000" cy="696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Расходы по разделу будут направлены на 3 подпрограммы</a:t>
            </a:r>
          </a:p>
          <a:p>
            <a:r>
              <a:rPr lang="ru-RU" sz="2400" dirty="0" smtClean="0">
                <a:latin typeface="Monotype Corsiva" pitchFamily="66" charset="0"/>
              </a:rPr>
              <a:t>«Содержание </a:t>
            </a:r>
            <a:r>
              <a:rPr lang="ru-RU" sz="2400" dirty="0">
                <a:latin typeface="Monotype Corsiva" pitchFamily="66" charset="0"/>
              </a:rPr>
              <a:t>сетей уличного освещения»: </a:t>
            </a: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86808" cy="1815882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>
                <a:latin typeface="Monotype Corsiva" pitchFamily="66" charset="0"/>
              </a:rPr>
              <a:t>«Содержание сетей уличного освещения»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65" y="4214818"/>
            <a:ext cx="214674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2024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300,0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561" y="4214818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2025 год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100,0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9395" y="4143380"/>
            <a:ext cx="214674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2026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100,0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18" y="3929066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71604" y="4143380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1785" y="4107661"/>
            <a:ext cx="356396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4232" y="4143380"/>
            <a:ext cx="427834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 «БЛАГОУСТРОЙСТВО»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1480"/>
            <a:ext cx="842493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>
                <a:latin typeface="Monotype Corsiva" pitchFamily="66" charset="0"/>
              </a:rPr>
              <a:t>Содержание мест захоронений Калининского сельского поселения»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222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2024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100,0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847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2025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3019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2026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04" y="157161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52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885" y="2786058"/>
            <a:ext cx="8356611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«</a:t>
            </a:r>
            <a:r>
              <a:rPr lang="ru-RU" sz="2800" b="1" dirty="0">
                <a:latin typeface="Monotype Corsiva" pitchFamily="66" charset="0"/>
              </a:rPr>
              <a:t>Благоустройство населенных пунктов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Калининского </a:t>
            </a:r>
            <a:r>
              <a:rPr lang="ru-RU" sz="2800" b="1" dirty="0">
                <a:latin typeface="Monotype Corsiva" pitchFamily="66" charset="0"/>
              </a:rPr>
              <a:t>сельского поселения»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04" y="371475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8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084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4348" y="4071942"/>
            <a:ext cx="185738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2024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92,7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2026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100,0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2025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100,0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857760"/>
            <a:ext cx="7000924" cy="461665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00166" y="5643578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135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30314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8664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85786" y="6027003"/>
            <a:ext cx="171451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6027003"/>
            <a:ext cx="221454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РАЗДЕЛ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«ОХРАНА ОКРУЖАЮЩЕЙ СРЕДЫ»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3,0 тыс. рублей на 2024 год и на плановый период 2025 и 2026 годов 0,0 тысячи рублей ежегодно.</a:t>
            </a:r>
            <a:endParaRPr lang="ru-RU" sz="12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594056"/>
            <a:ext cx="1928826" cy="108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826" y="1619647"/>
            <a:ext cx="2000264" cy="11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30" y="1643050"/>
            <a:ext cx="18364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822836" cy="6001643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бюджете сельского поселения по разделу «Культура, кинематография» предусмотрены бюджетные ассигнования в 2024 году в сумме 6055,0 тыс. рублей, в 2025 году в сумме 4978,0 тыс. рублей и в 2026 году в сумме 4978,0 тыс. рублей.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финансовое обеспечение выполнения муниципальных заданий бюджетными и автономными учреждениями культуры в 2024-2026 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-во исполнение Указа Президента Российской Федерации от 07.05.2012 года № 597</a:t>
            </a:r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5421">
            <a:off x="1223940" y="265616"/>
            <a:ext cx="147569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378"/>
            <a:ext cx="1928826" cy="144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5529">
            <a:off x="6562144" y="314247"/>
            <a:ext cx="213633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 Калининского сельского поселения на 2024 г.- 3,0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2025 -2026 годы в сумме 0,0 тыс. рублей ежегодно.</a:t>
            </a:r>
          </a:p>
          <a:p>
            <a:endParaRPr lang="ru-RU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5"/>
            <a:ext cx="9144000" cy="66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5940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Раздел «</a:t>
            </a:r>
            <a:r>
              <a:rPr lang="ru-RU" sz="4000" b="1" dirty="0" err="1" smtClean="0">
                <a:latin typeface="Monotype Corsiva" pitchFamily="66" charset="0"/>
              </a:rPr>
              <a:t>Энергоэфективность</a:t>
            </a:r>
            <a:r>
              <a:rPr lang="ru-RU" sz="4000" b="1" dirty="0" smtClean="0">
                <a:latin typeface="Monotype Corsiva" pitchFamily="66" charset="0"/>
              </a:rPr>
              <a:t> и развитие энергетики»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500" b="1" dirty="0" smtClean="0">
                <a:latin typeface="Monotype Corsiva" pitchFamily="66" charset="0"/>
              </a:rPr>
              <a:t>Объем финансирование на муниципальную программу в проекте бюджета  Калининского сельского поселения запланировано </a:t>
            </a:r>
            <a:r>
              <a:rPr lang="ru-RU" sz="2500" b="1" dirty="0" smtClean="0">
                <a:latin typeface="Monotype Corsiva" pitchFamily="66" charset="0"/>
              </a:rPr>
              <a:t>на 2024г. в </a:t>
            </a:r>
            <a:r>
              <a:rPr lang="ru-RU" sz="2500" b="1" dirty="0" smtClean="0">
                <a:latin typeface="Monotype Corsiva" pitchFamily="66" charset="0"/>
              </a:rPr>
              <a:t>сумме 10,0 тыс. </a:t>
            </a:r>
            <a:r>
              <a:rPr lang="ru-RU" sz="2500" b="1" dirty="0" smtClean="0">
                <a:latin typeface="Monotype Corsiva" pitchFamily="66" charset="0"/>
              </a:rPr>
              <a:t>рублей, 2025-2026г. 0,0 тыс. рублей. </a:t>
            </a:r>
            <a:endParaRPr lang="ru-RU" sz="2500" b="1" dirty="0" smtClean="0">
              <a:latin typeface="Monotype Corsiva" pitchFamily="66" charset="0"/>
            </a:endParaRPr>
          </a:p>
          <a:p>
            <a:pPr algn="ctr"/>
            <a:r>
              <a:rPr lang="ru-RU" sz="2500" b="1" u="sng" dirty="0" smtClean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500" b="1" dirty="0" smtClean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500" b="1" dirty="0" smtClean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500" b="1" dirty="0" smtClean="0">
                <a:latin typeface="Monotype Corsiva" pitchFamily="66" charset="0"/>
              </a:rPr>
              <a:t>- повышение эффективности системы электроснабжения.</a:t>
            </a:r>
            <a:endParaRPr lang="ru-RU" sz="2500" b="1" dirty="0"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44573"/>
            <a:ext cx="2643174" cy="175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51154"/>
            <a:ext cx="2241699" cy="1260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32453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бюджете сельского поселения по разделу «Физическая культура и спорт» предусмотрены бюджетные ассигнования в 2024 году – 5,0 тыс. рублей, в 2025 году – 0,0 тыс. рублей и в 2026 году – 0,0 тыс. рублей.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- на исполнение календарного плана официальных физкультурных и спортивных мероприятий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5535"/>
            <a:ext cx="3076575" cy="1827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1115608"/>
            <a:ext cx="2786082" cy="156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439" y="1012005"/>
            <a:ext cx="3000396" cy="199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1403648" y="3068960"/>
            <a:ext cx="4320480" cy="266429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Муниципальных программ Калининского  сельского поселения на достижение целей и задач социально экономического развития сельского поселения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08" y="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Проект  </a:t>
            </a:r>
            <a:r>
              <a:rPr lang="ru-RU" sz="2000" b="1" dirty="0" err="1" smtClean="0">
                <a:latin typeface="Monotype Corsiva" pitchFamily="66" charset="0"/>
              </a:rPr>
              <a:t>решения«О</a:t>
            </a:r>
            <a:r>
              <a:rPr lang="ru-RU" sz="2000" b="1" dirty="0" smtClean="0">
                <a:latin typeface="Monotype Corsiva" pitchFamily="66" charset="0"/>
              </a:rPr>
              <a:t> бюджете Калининского  сельского поселения на 2024 год и плановый период 2025 и </a:t>
            </a:r>
            <a:r>
              <a:rPr lang="ru-RU" sz="2000" b="1" dirty="0" smtClean="0">
                <a:latin typeface="Monotype Corsiva" pitchFamily="66" charset="0"/>
              </a:rPr>
              <a:t>2026 годов</a:t>
            </a:r>
            <a:r>
              <a:rPr lang="ru-RU" sz="2000" b="1" dirty="0" smtClean="0">
                <a:latin typeface="Monotype Corsiva" pitchFamily="66" charset="0"/>
              </a:rPr>
              <a:t>»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Проект подготовлен: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428736"/>
            <a:ext cx="3923928" cy="185624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На основе основных направлениях Бюджетной и налоговой политики Калининского сельского поселения на 2024 -2026 годов.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3968" y="1428736"/>
            <a:ext cx="4536504" cy="250033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Предварительных итогах социально-экономического развития за истекший период текущего финансового года и ожидаемые итоги социально-экономического развития за текущий финансовый год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211" y="6172934"/>
            <a:ext cx="8069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6617196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бюджете  Калининского сельского поселения на 2024 год по разделу предусмотрены бюджетные ассигнования в сумме 6575,4 тыс. рублей в 2025 году  5987,3 тыс. рублей и в 2026 году  5393,4 тыс. рублей.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- Финансовое обеспечение деятельности муниципальных органов        Калининского сельского поселения на 2024 год в сумме 6006,1тыс. рублей в 2025 году  5462,0  тыс. рублей в 2026 г оду 4283,0 тыс. рублей.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членских взносов в Ассоциацию экономического взаимодействия субъектов РФ Южного федерального округа «Юг» ,</a:t>
            </a:r>
            <a:r>
              <a:rPr lang="ru-RU" sz="2400" b="1" dirty="0">
                <a:solidFill>
                  <a:prstClr val="black"/>
                </a:solidFill>
                <a:latin typeface="Monotype Corsiva" pitchFamily="66" charset="0"/>
              </a:rPr>
              <a:t> Уплата налогов и сборов</a:t>
            </a:r>
            <a:r>
              <a:rPr lang="ru-RU" sz="2400" b="1" dirty="0" smtClean="0">
                <a:latin typeface="Monotype Corsiva" pitchFamily="66" charset="0"/>
              </a:rPr>
              <a:t> в сумме 23,0 тыс. рублей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Оценка  муниципального имущества, признание права и регулирование отношений по муниципальной собственности сельского поселения на 2024год в сумме  10,0 тыс. рублей;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Резервный фонд – 5,0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муниципальную программу входит три Комплекса </a:t>
            </a:r>
            <a:r>
              <a:rPr lang="ru-RU" sz="2400" b="1" dirty="0">
                <a:latin typeface="Monotype Corsiva" pitchFamily="66" charset="0"/>
              </a:rPr>
              <a:t>процессных мероприятий: </a:t>
            </a: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b="1" dirty="0">
                <a:latin typeface="Monotype Corsiva" pitchFamily="66" charset="0"/>
              </a:rPr>
              <a:t>Проведение мероприятий по противодействию коррупции; </a:t>
            </a: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b="1" dirty="0">
                <a:latin typeface="Monotype Corsiva" pitchFamily="66" charset="0"/>
              </a:rPr>
              <a:t>Мероприятия по профилактике экстремизма и терроризма; </a:t>
            </a: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b="1" dirty="0">
                <a:latin typeface="Monotype Corsiva" pitchFamily="66" charset="0"/>
              </a:rPr>
              <a:t>Комплексные меры противодействия злоупотреблению наркотикам и их незаконному обороту. </a:t>
            </a:r>
            <a:r>
              <a:rPr lang="ru-RU" sz="2400" b="1" dirty="0" smtClean="0">
                <a:latin typeface="Monotype Corsiva" pitchFamily="66" charset="0"/>
              </a:rPr>
              <a:t>- Общий объем финансирование муниципальной программы в проекте бюджета  Калининского сельского поселения на 2024  год 3,0 тысяч рублей и плановый период 2025 и  2026 годов в объеме 3,0 тыс. рублей ежегодно.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5056871"/>
            <a:ext cx="2589977" cy="145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96" y="4883161"/>
            <a:ext cx="2714644" cy="180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179490"/>
            <a:ext cx="2411614" cy="1213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Социальная политика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Выплаты государственной пенсии за выслугу лет лицам, замещающим муниципальные должности и должности муниципальной службы в рамках непрограммных расходов муниципальных органов Калининского сельского поселения предусмотрены согласно плановым назначениям в бюджете  Калининского сельского поселения на 2024 год в размере 190,0 тысяч рублей на плановый период 2025-2026 год-0,0 тысяч рублей.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609" y="476672"/>
            <a:ext cx="8715436" cy="3877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Источники финансирования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дефицита бюджета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Калининского  сельского поселения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Общий объем источников финансирования дефицита бюджета сельского поселения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прогнозируется в 2024-2026 годах в сумме 0,0 рублей.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4065791"/>
            <a:ext cx="3286148" cy="2190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4174399"/>
            <a:ext cx="2768895" cy="1938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46" y="4246621"/>
            <a:ext cx="2827649" cy="1792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02109" y="0"/>
            <a:ext cx="7739619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Основные параметры проекта бюджета Калининского сельского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поселения на 2024год и плановый период 2025 и 2026 годов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Предлагаются в соответствии с нижеприведенной таблицей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11572"/>
              </p:ext>
            </p:extLst>
          </p:nvPr>
        </p:nvGraphicFramePr>
        <p:xfrm>
          <a:off x="357120" y="1214423"/>
          <a:ext cx="8572597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34560"/>
                <a:gridCol w="1296144"/>
                <a:gridCol w="1008112"/>
                <a:gridCol w="936104"/>
                <a:gridCol w="1008112"/>
                <a:gridCol w="968383"/>
                <a:gridCol w="949607"/>
                <a:gridCol w="1071575"/>
              </a:tblGrid>
              <a:tr h="34150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60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2023 года на 01.01.2024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2023 г.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2024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2025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13732,5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13783,4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11700,4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11141,9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95,2</a:t>
                      </a:r>
                      <a:endParaRPr lang="ru-RU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13771,4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13783,4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11700,4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11141,9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95,2</a:t>
                      </a:r>
                      <a:endParaRPr lang="ru-RU" dirty="0"/>
                    </a:p>
                  </a:txBody>
                  <a:tcPr/>
                </a:tc>
              </a:tr>
              <a:tr h="1109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 финансирования дефицита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19008"/>
            <a:ext cx="5109091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Структура доходов в 2024 году останется прежней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Наибольший удельный вес составит: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юридических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физических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Единый сельскохозяйственный налог – 30%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9216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также безвозмездных поступлений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НАЛОГОВЫЕ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314327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БЕЗВОЗМЕЗДНЫЕ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3318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Единый  </a:t>
            </a:r>
            <a:r>
              <a:rPr lang="ru-RU" sz="2400" b="1" dirty="0" err="1" smtClean="0">
                <a:latin typeface="Monotype Corsiva" pitchFamily="66" charset="0"/>
              </a:rPr>
              <a:t>сельскохозяй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ственный</a:t>
            </a:r>
            <a:r>
              <a:rPr lang="ru-RU" sz="2400" b="1" dirty="0" smtClean="0">
                <a:latin typeface="Monotype Corsiva" pitchFamily="66" charset="0"/>
              </a:rPr>
              <a:t> налог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-Государственная пошлина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3500438"/>
            <a:ext cx="3008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-Штрафы</a:t>
            </a:r>
            <a:r>
              <a:rPr lang="ru-RU" sz="2400" b="1" dirty="0" smtClean="0">
                <a:latin typeface="Monotype Corsiva" pitchFamily="66" charset="0"/>
              </a:rPr>
              <a:t>, санкции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возмещение ущерба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Monotype Corsiva" pitchFamily="66" charset="0"/>
              </a:rPr>
              <a:t>Доходы от компенсации 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затрат </a:t>
            </a:r>
            <a:r>
              <a:rPr lang="ru-RU" sz="2400" b="1" dirty="0">
                <a:latin typeface="Monotype Corsiva" pitchFamily="66" charset="0"/>
              </a:rPr>
              <a:t>государства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261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 Безвозмездные </a:t>
            </a:r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бюджетной системы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0332"/>
            <a:ext cx="9144000" cy="64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217087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Объем поступлений по налогу на доходы физических лиц на 2024 год прогнозируется в сумме 1133,0 тыс.руб. и на плановый период 2025 и 2026 годов в сумме  1178,3 тыс. руб. и 1178,3 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В 2024-2026 годах будет продолжена реализация мер по повышению оплаты труда и к 2024 году прогнозируется рост среднемесячной номинальной заработной оплаты в 1,4 раза к уровню 2023 года.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  <a:endParaRPr lang="ru-RU" sz="12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ЗАО «Антоновское»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</a:t>
            </a:r>
            <a:r>
              <a:rPr lang="ru-RU" sz="2400" b="1" dirty="0" smtClean="0">
                <a:latin typeface="Monotype Corsiva" pitchFamily="66" charset="0"/>
              </a:rPr>
              <a:t>«Надежда»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«Полевод»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Бюджетные учреждения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5217">
            <a:off x="4695164" y="3843215"/>
            <a:ext cx="1276349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2181">
            <a:off x="6019991" y="4126731"/>
            <a:ext cx="1549389" cy="8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7886">
            <a:off x="4969725" y="4836497"/>
            <a:ext cx="1461282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4452">
            <a:off x="6590920" y="5341838"/>
            <a:ext cx="1382710" cy="75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9621">
            <a:off x="5145883" y="5781561"/>
            <a:ext cx="1382711" cy="9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908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Оценка налогового потенциала по налогу на имущество физических лиц на 2024 год  прогнозируется в сумме  173,7 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 на плановый период 2025 и 2026 годов в сумме 180,6 тыс. руб. и 187,8 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2024 год исходит из суммарной кадастровой стоимости строений, помещений и сооружений принадлежащих гражданам на праве собственности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том числе :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0,3%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226451">
            <a:off x="745094" y="4914153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300 тыс. руб.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rot="19323395">
            <a:off x="1705572" y="5008356"/>
            <a:ext cx="11649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 300 тыс.руб.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 rot="2327601">
            <a:off x="2627876" y="4964530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500 тыс. руб.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 rot="19369888">
            <a:off x="3467674" y="4950892"/>
            <a:ext cx="14562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свыше 500 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41066" cy="64633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в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 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5"/>
            <a:ext cx="8341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Поступление налога в бюджет сельского поселения на 2024 год прогнозируется в сумме 2811,0 тыс. рублей . </a:t>
            </a:r>
            <a:endParaRPr lang="ru-RU" sz="2000" b="1" u="sng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На плановый период  2025 в сумме 2766,0 тыс. рублей и </a:t>
            </a:r>
            <a:r>
              <a:rPr lang="ru-RU" sz="2000" b="1" dirty="0" smtClean="0">
                <a:latin typeface="Monotype Corsiva" pitchFamily="66" charset="0"/>
              </a:rPr>
              <a:t>2026 год </a:t>
            </a:r>
            <a:r>
              <a:rPr lang="ru-RU" sz="2000" b="1" dirty="0" smtClean="0">
                <a:latin typeface="Monotype Corsiva" pitchFamily="66" charset="0"/>
              </a:rPr>
              <a:t>в сумме  2805,0 тыс. рублей.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670" y="0"/>
            <a:ext cx="32656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Земельный налог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64156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Единый сельскохозяйственный налог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Нормативное отчисление в бюджет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сельского поселения (%) - 30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Поступление налога в бюджет сельского поселения на 2024 год  636,5 тыс</a:t>
            </a:r>
            <a:r>
              <a:rPr lang="ru-RU" sz="2800" b="1" dirty="0" smtClean="0">
                <a:latin typeface="Monotype Corsiva" pitchFamily="66" charset="0"/>
              </a:rPr>
              <a:t>. руб</a:t>
            </a:r>
            <a:r>
              <a:rPr lang="ru-RU" sz="2800" b="1" dirty="0" smtClean="0">
                <a:latin typeface="Monotype Corsiva" pitchFamily="66" charset="0"/>
              </a:rPr>
              <a:t>. и плановый период 2025-2026 годов прогнозируется в сумме  636,5 тыс</a:t>
            </a:r>
            <a:r>
              <a:rPr lang="ru-RU" sz="2800" b="1" dirty="0" smtClean="0">
                <a:latin typeface="Monotype Corsiva" pitchFamily="66" charset="0"/>
              </a:rPr>
              <a:t>. руб</a:t>
            </a:r>
            <a:r>
              <a:rPr lang="ru-RU" sz="2800" b="1" dirty="0" smtClean="0">
                <a:latin typeface="Monotype Corsiva" pitchFamily="66" charset="0"/>
              </a:rPr>
              <a:t>.  </a:t>
            </a:r>
            <a:r>
              <a:rPr lang="ru-RU" sz="2800" b="1" dirty="0">
                <a:latin typeface="Monotype Corsiva" pitchFamily="66" charset="0"/>
              </a:rPr>
              <a:t>и</a:t>
            </a:r>
            <a:r>
              <a:rPr lang="ru-RU" sz="2800" b="1" dirty="0" smtClean="0">
                <a:latin typeface="Monotype Corsiva" pitchFamily="66" charset="0"/>
              </a:rPr>
              <a:t> 636,5 тыс</a:t>
            </a:r>
            <a:r>
              <a:rPr lang="ru-RU" sz="2800" b="1" dirty="0" smtClean="0">
                <a:latin typeface="Monotype Corsiva" pitchFamily="66" charset="0"/>
              </a:rPr>
              <a:t>. руб</a:t>
            </a:r>
            <a:r>
              <a:rPr lang="ru-RU" sz="2800" b="1" dirty="0" smtClean="0">
                <a:latin typeface="Monotype Corsiva" pitchFamily="66" charset="0"/>
              </a:rPr>
              <a:t>. ежегодно.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5472">
            <a:off x="406334" y="4467137"/>
            <a:ext cx="3044919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94">
            <a:off x="5375897" y="4838880"/>
            <a:ext cx="3273145" cy="159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64" y="4805091"/>
            <a:ext cx="3314686" cy="203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15399" y="285728"/>
            <a:ext cx="6128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ГОСУДАРСТВЕННАЯ ПОШЛИНА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Объем поступлений в бюджет сельского поселения в 2024 году прогнозируется в сумме 5,0 тыс</a:t>
            </a:r>
            <a:r>
              <a:rPr lang="ru-RU" sz="2400" b="1" dirty="0" smtClean="0">
                <a:latin typeface="Monotype Corsiva" pitchFamily="66" charset="0"/>
              </a:rPr>
              <a:t>. руб</a:t>
            </a:r>
            <a:r>
              <a:rPr lang="ru-RU" sz="2400" b="1" dirty="0" smtClean="0">
                <a:latin typeface="Monotype Corsiva" pitchFamily="66" charset="0"/>
              </a:rPr>
              <a:t>.  В бюджет сельского поселения поступает государственная пошлина за совершение нотариальных действий должностными лицами органов местного самоуправления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плановый период 2025 и 2026 годов в сумме 5,1 тыс.руб. и 5,2 тыс</a:t>
            </a:r>
            <a:r>
              <a:rPr lang="ru-RU" sz="2400" b="1" dirty="0" smtClean="0">
                <a:latin typeface="Monotype Corsiva" pitchFamily="66" charset="0"/>
              </a:rPr>
              <a:t>. руб</a:t>
            </a:r>
            <a:r>
              <a:rPr lang="ru-RU" sz="2400" b="1" dirty="0" smtClean="0">
                <a:latin typeface="Monotype Corsiva" pitchFamily="66" charset="0"/>
              </a:rPr>
              <a:t>. соответственно.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1326</Words>
  <Application>Microsoft Office PowerPoint</Application>
  <PresentationFormat>Экран (4:3)</PresentationFormat>
  <Paragraphs>278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User-1</cp:lastModifiedBy>
  <cp:revision>239</cp:revision>
  <dcterms:created xsi:type="dcterms:W3CDTF">2016-12-12T13:04:31Z</dcterms:created>
  <dcterms:modified xsi:type="dcterms:W3CDTF">2025-01-22T06:01:13Z</dcterms:modified>
</cp:coreProperties>
</file>